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6" r:id="rId9"/>
    <p:sldId id="263" r:id="rId10"/>
    <p:sldId id="279" r:id="rId11"/>
    <p:sldId id="264" r:id="rId12"/>
    <p:sldId id="265" r:id="rId13"/>
    <p:sldId id="273" r:id="rId14"/>
    <p:sldId id="274" r:id="rId15"/>
    <p:sldId id="269" r:id="rId16"/>
    <p:sldId id="276" r:id="rId17"/>
    <p:sldId id="270" r:id="rId18"/>
    <p:sldId id="271" r:id="rId19"/>
    <p:sldId id="272" r:id="rId20"/>
    <p:sldId id="277" r:id="rId21"/>
    <p:sldId id="278" r:id="rId22"/>
    <p:sldId id="280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372D268-9E94-494B-BD6A-7DDBC5886E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09E731-496D-4F3A-A5EA-A0289C0AEB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4D752-BBE3-415B-81E2-FCE1B62D4C9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F515F8-1BC3-4281-A34E-C4FD1ED2D9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30474A-E414-42E4-9564-A1C51897BA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B7901-D7BD-4A4F-ABA2-032459CAB0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558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83B59-D5A3-4F3A-B991-1F8EC35D088E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2A7AB-B17E-4455-B1B1-1D9E23DC29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0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2A7AB-B17E-4455-B1B1-1D9E23DC29C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64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1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8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3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5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4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3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8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5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7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1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0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3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69699E-6139-4F19-9558-0B61C124FB72}" type="datetimeFigureOut">
              <a:rPr lang="cs-CZ" smtClean="0"/>
              <a:t>18.09.2023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D1DB69-1D22-405A-BA84-39B3D88FD7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15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D3A0C-E3D0-4BDE-BEFE-ABA48438D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Školní zahrada všech smyslů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1D5966-CA26-44C1-B597-AD89C776E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Střední škola, Základní škola a Mateřská škola, Frýdek-Místek, příspěvková organizace</a:t>
            </a:r>
          </a:p>
          <a:p>
            <a:r>
              <a:rPr lang="cs-CZ" dirty="0"/>
              <a:t>Školní budova na ulici 28. října 1884 ve Frýdku-Místku</a:t>
            </a:r>
          </a:p>
        </p:txBody>
      </p:sp>
    </p:spTree>
    <p:extLst>
      <p:ext uri="{BB962C8B-B14F-4D97-AF65-F5344CB8AC3E}">
        <p14:creationId xmlns:p14="http://schemas.microsoft.com/office/powerpoint/2010/main" val="10469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FA90D7B-93A9-4A4D-81CB-068939F7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43" y="1126009"/>
            <a:ext cx="10235513" cy="46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701271A-4A27-484E-BC70-97853B75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47" y="1123435"/>
            <a:ext cx="10557705" cy="475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CBBD9B-233D-4609-B748-5AD29D60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86" y="1254210"/>
            <a:ext cx="10642828" cy="47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25A231B-C31D-4791-9C5F-6417EFE5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92" y="1209821"/>
            <a:ext cx="9863015" cy="4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56CD1C-7219-4658-A6D3-981E0F1F7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" t="-5103" r="5630" b="5103"/>
          <a:stretch/>
        </p:blipFill>
        <p:spPr>
          <a:xfrm>
            <a:off x="1039446" y="912445"/>
            <a:ext cx="9958280" cy="487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64BD8FB-E2A8-4801-93E0-B045300A4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078" b="30368"/>
          <a:stretch/>
        </p:blipFill>
        <p:spPr>
          <a:xfrm>
            <a:off x="1193606" y="148492"/>
            <a:ext cx="3083555" cy="56036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6297020-FA17-42DE-B5B5-ACAB4673A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44" b="3753"/>
          <a:stretch/>
        </p:blipFill>
        <p:spPr>
          <a:xfrm>
            <a:off x="4814622" y="924283"/>
            <a:ext cx="2562756" cy="48278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96F16-099F-480F-9617-E979C5D5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741" t="3513" r="5741" b="22586"/>
          <a:stretch/>
        </p:blipFill>
        <p:spPr>
          <a:xfrm>
            <a:off x="7913200" y="924281"/>
            <a:ext cx="2937334" cy="48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EC32A15-6353-4E00-BEDC-6A36880F6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51000" contrast="25000"/>
                    </a14:imgEffect>
                  </a14:imgLayer>
                </a14:imgProps>
              </a:ext>
            </a:extLst>
          </a:blip>
          <a:srcRect l="16410" r="26067"/>
          <a:stretch/>
        </p:blipFill>
        <p:spPr>
          <a:xfrm>
            <a:off x="976922" y="1707677"/>
            <a:ext cx="3509109" cy="344264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9AC4EE-A4BA-4138-B2D1-676CC588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560" y="1796564"/>
            <a:ext cx="5996947" cy="32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9ED398D-2603-4F77-83E1-9BB0A077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15" y="1146517"/>
            <a:ext cx="10144369" cy="45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94FAE7D-D25B-4EBB-87EE-1FC75834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5" t="6853" r="16145" b="6724"/>
          <a:stretch/>
        </p:blipFill>
        <p:spPr>
          <a:xfrm>
            <a:off x="1376801" y="839680"/>
            <a:ext cx="9438397" cy="5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12F336C-3DF1-4B9B-80C0-C6B6B58A4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62"/>
          <a:stretch/>
        </p:blipFill>
        <p:spPr>
          <a:xfrm>
            <a:off x="1367691" y="745133"/>
            <a:ext cx="9284678" cy="536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DC6ED-D043-47B6-89CB-1DB7F4EF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400" b="1" dirty="0"/>
              <a:t>Název ZAHRADA VŠECH SMYSLŮ vychází z myšlenky, že by žáci měli vnímat okolí nejen zrakem, ale i sluchem, hmatem, čichem a chutí.  Rádi bychom u nich rozvinuli i tzv. „šestý smysl“.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F3BE1C-9A22-4000-9ADF-14C141BE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822" y="2556932"/>
            <a:ext cx="9926594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Současná podoba školní zahrady  poskytuje prostor pro venkovní pobyt žáků a je otevřenou přírodní učebnou, která poskytuje prostor pro pozorování, bádání, získávání znalostí a dovedností a také je místem setkávání. Žáci se prostřednictvím zahrady učí ohleduplně pohybovat v přírodě.</a:t>
            </a:r>
          </a:p>
        </p:txBody>
      </p:sp>
    </p:spTree>
    <p:extLst>
      <p:ext uri="{BB962C8B-B14F-4D97-AF65-F5344CB8AC3E}">
        <p14:creationId xmlns:p14="http://schemas.microsoft.com/office/powerpoint/2010/main" val="16656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70B5DE-DFB3-4148-8466-851116012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71" y="1713523"/>
            <a:ext cx="4569754" cy="34309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C73E71-32B6-4663-9474-CF27C8155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3" t="19316" b="19366"/>
          <a:stretch/>
        </p:blipFill>
        <p:spPr>
          <a:xfrm>
            <a:off x="6096000" y="2159000"/>
            <a:ext cx="5149101" cy="2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48A084-E277-4E7C-B12B-E800273D7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98" y="1580249"/>
            <a:ext cx="4921893" cy="36975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80C34D6-158B-4C81-9D7A-F087A263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743" y="2064156"/>
            <a:ext cx="5188054" cy="292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F521AE6-7E4D-4498-BD23-C31AA0862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35" b="4786"/>
          <a:stretch/>
        </p:blipFill>
        <p:spPr>
          <a:xfrm>
            <a:off x="2334054" y="864973"/>
            <a:ext cx="7523891" cy="49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28DF2-FA12-48FC-B28B-552129C8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E6C895-4BA3-4002-AFB0-A2750D83F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26" y="2556932"/>
            <a:ext cx="10000736" cy="291299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Naše zahrada vytváří vhodné místo pro pohyb žáků na čerstvém vzduchu ve výuce i ve školní družině.</a:t>
            </a:r>
          </a:p>
          <a:p>
            <a:pPr marL="0" indent="0">
              <a:buNone/>
            </a:pPr>
            <a:r>
              <a:rPr lang="cs-CZ" dirty="0"/>
              <a:t>Žáci se speciálními vzdělávacími potřebami tak mají možnost vnímat zahradu opravdu všemi smysly.</a:t>
            </a:r>
          </a:p>
        </p:txBody>
      </p:sp>
    </p:spTree>
    <p:extLst>
      <p:ext uri="{BB962C8B-B14F-4D97-AF65-F5344CB8AC3E}">
        <p14:creationId xmlns:p14="http://schemas.microsoft.com/office/powerpoint/2010/main" val="33545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8E0CB-96FE-4744-9F89-D2670658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Zahrada všech smyslů</a:t>
            </a:r>
            <a:br>
              <a:rPr lang="cs-CZ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336C12-3138-4F46-9264-E3E849D5E9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Ovocné stromy</a:t>
            </a:r>
          </a:p>
          <a:p>
            <a:r>
              <a:rPr lang="cs-CZ" dirty="0"/>
              <a:t>Keře v přírodní zahradě</a:t>
            </a:r>
          </a:p>
          <a:p>
            <a:r>
              <a:rPr lang="cs-CZ" dirty="0"/>
              <a:t>Přírodní trávník</a:t>
            </a:r>
          </a:p>
          <a:p>
            <a:r>
              <a:rPr lang="cs-CZ" dirty="0"/>
              <a:t>Trvalky v přírodní zahradě</a:t>
            </a:r>
          </a:p>
          <a:p>
            <a:r>
              <a:rPr lang="cs-CZ" dirty="0"/>
              <a:t>Vyvýšené záhony s bylinkami</a:t>
            </a:r>
          </a:p>
          <a:p>
            <a:r>
              <a:rPr lang="cs-CZ" dirty="0"/>
              <a:t>Fauna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5BAC88E-0D13-49B7-BEC9-6F5086FBA2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Kompostování</a:t>
            </a:r>
          </a:p>
          <a:p>
            <a:r>
              <a:rPr lang="cs-CZ" dirty="0"/>
              <a:t>Nádoby na dešťovou vodu</a:t>
            </a:r>
          </a:p>
          <a:p>
            <a:r>
              <a:rPr lang="cs-CZ" dirty="0"/>
              <a:t>Altán</a:t>
            </a:r>
          </a:p>
          <a:p>
            <a:r>
              <a:rPr lang="cs-CZ" dirty="0"/>
              <a:t>Skleník</a:t>
            </a:r>
          </a:p>
          <a:p>
            <a:r>
              <a:rPr lang="cs-CZ" dirty="0"/>
              <a:t>Chatky na úschovu nářadí</a:t>
            </a:r>
          </a:p>
          <a:p>
            <a:r>
              <a:rPr lang="cs-CZ" dirty="0"/>
              <a:t>Hřiště a výukové prvky</a:t>
            </a:r>
          </a:p>
        </p:txBody>
      </p:sp>
    </p:spTree>
    <p:extLst>
      <p:ext uri="{BB962C8B-B14F-4D97-AF65-F5344CB8AC3E}">
        <p14:creationId xmlns:p14="http://schemas.microsoft.com/office/powerpoint/2010/main" val="23972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8576ACEF-B52D-4C56-8A60-6705C6D3A171}"/>
              </a:ext>
            </a:extLst>
          </p:cNvPr>
          <p:cNvSpPr/>
          <p:nvPr/>
        </p:nvSpPr>
        <p:spPr>
          <a:xfrm>
            <a:off x="955589" y="1280629"/>
            <a:ext cx="102808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Naše škola má environmentální vzdělávání jako jednu priorit výchovy a vzdělávání žáků.</a:t>
            </a:r>
          </a:p>
          <a:p>
            <a:r>
              <a:rPr lang="cs-CZ" sz="2400" dirty="0"/>
              <a:t>Ve všech ročnících se environmentální výuka prolíná napříč předmětům dle školních vzdělávacích programů. Klademe důraz hlavně na to, aby učitel: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pracoval s žáky různými metodami – badatelsky orientované vyučování, projektové vyučování, činnostní učení – pozorováním žák zjišťuje vlastnosti organismů, jejich podmínky k životu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pracoval s žáky různými organizačními formami – individuální přístup, frontální výuka, práce ve dvojici, skupinová práce, terénní práce, exkurze, besedy…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podněcoval vlastní tvořivost dětí k udržení trvale obnovitelného života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podporoval žáky na kulturních či společenských akcí v rámci přírodních věd</a:t>
            </a:r>
          </a:p>
        </p:txBody>
      </p:sp>
    </p:spTree>
    <p:extLst>
      <p:ext uri="{BB962C8B-B14F-4D97-AF65-F5344CB8AC3E}">
        <p14:creationId xmlns:p14="http://schemas.microsoft.com/office/powerpoint/2010/main" val="2905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EAF5515-4540-455E-AF06-5E1705025EC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76337" y="1300407"/>
            <a:ext cx="9839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9EBDF3-EB61-44D7-856A-2FDBFBC8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5" y="1123229"/>
            <a:ext cx="10247870" cy="46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C386439-11F5-4E14-B029-590057A0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673" y="1116139"/>
            <a:ext cx="9608654" cy="43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8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9439E80-5929-44AD-854D-A4B6C09C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93" y="1235675"/>
            <a:ext cx="10068469" cy="45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3369439-831E-42F7-A3D9-F575201E3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83" y="1130797"/>
            <a:ext cx="10214234" cy="45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549</TotalTime>
  <Words>290</Words>
  <Application>Microsoft Office PowerPoint</Application>
  <PresentationFormat>Širokoúhlá obrazovka</PresentationFormat>
  <Paragraphs>32</Paragraphs>
  <Slides>23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Organika</vt:lpstr>
      <vt:lpstr>Školní zahrada všech smyslů</vt:lpstr>
      <vt:lpstr>Název ZAHRADA VŠECH SMYSLŮ vychází z myšlenky, že by žáci měli vnímat okolí nejen zrakem, ale i sluchem, hmatem, čichem a chutí.  Rádi bychom u nich rozvinuli i tzv. „šestý smysl“.</vt:lpstr>
      <vt:lpstr>Zahrada všech smyslů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zahrada</dc:title>
  <dc:creator>Marcela Vonderčíková</dc:creator>
  <cp:lastModifiedBy>Marcela Vonderčíková</cp:lastModifiedBy>
  <cp:revision>19</cp:revision>
  <dcterms:created xsi:type="dcterms:W3CDTF">2023-05-09T10:24:06Z</dcterms:created>
  <dcterms:modified xsi:type="dcterms:W3CDTF">2023-09-19T07:00:04Z</dcterms:modified>
</cp:coreProperties>
</file>